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7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13"/>
    <p:sldId id="260" r:id="rId6"/>
    <p:sldId id="261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8" d="100"/>
          <a:sy n="78" d="100"/>
        </p:scale>
        <p:origin x="1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3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8619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3" Type="http://schemas.openxmlformats.org/officeDocument/2006/relationships/hyperlink" Target="https://www.epa.gov/facts-and-figures-about-materials-waste-and-recycling/plastics-material-specific-data" TargetMode="External"/><Relationship Id="rId4" Type="http://schemas.openxmlformats.org/officeDocument/2006/relationships/hyperlink" Target="https://en.wikipedia.org/wiki/Directive_(EU)_2019/904_(Single-Use_Plastics_Directive)" TargetMode="External"/></Relationships>
</file>

<file path=ppt/slides/_rels/slide3.xml.rels><?xml version="1.0" encoding="UTF-8" standalone="yes"?>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3" Type="http://schemas.openxmlformats.org/officeDocument/2006/relationships/hyperlink" Target="https://eur-lex.europa.eu/legal-content/EN/TXT/?uri=uriserv:OJ.L_.2019.155.01.0001.01.ENG" TargetMode="External"/><Relationship Id="rId4" Type="http://schemas.openxmlformats.org/officeDocument/2006/relationships/hyperlink" Target="https://en.wikipedia.org/wiki/Directive_(EU)_2019/904_(Single-Use_Plastics_Directive)" TargetMode="External"/><Relationship Id="rId5" Type="http://schemas.openxmlformats.org/officeDocument/2006/relationships/hyperlink" Target="https://www.statista.com/chart/26911/support-banning-single-use-plastics/" TargetMode="External"/><Relationship Id="rId6" Type="http://schemas.openxmlformats.org/officeDocument/2006/relationships/hyperlink" Target="https://www.sydlerelectro.co.i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hyperlink" Target="https://pmc.ncbi.nlm.nih.gov/articles/PMC9137583/" TargetMode="External"/><Relationship Id="rId2" Type="http://schemas.openxmlformats.org/officeDocument/2006/relationships/hyperlink" Target="https://biomedres.us/pdfs/BJSTR.MS.ID.005309.pdf" TargetMode="External"/><Relationship Id="rId3" Type="http://schemas.openxmlformats.org/officeDocument/2006/relationships/hyperlink" Target="https://consumer.ftc.gov/bamboo-fabrics" TargetMode="Externa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206240" y="0"/>
            <a:ext cx="4937760" cy="5143500"/>
          </a:xfrm>
          <a:prstGeom prst="rect">
            <a:avLst/>
          </a:prstGeom>
          <a:solidFill>
            <a:srgbClr val="D4E6D4"/>
          </a:solidFill>
          <a:ln w="12700">
            <a:solidFill>
              <a:srgbClr val="D4E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60520" y="365760"/>
            <a:ext cx="36576" cy="4389120"/>
          </a:xfrm>
          <a:prstGeom prst="rect">
            <a:avLst/>
          </a:prstGeom>
          <a:solidFill>
            <a:srgbClr val="C8A96A"/>
          </a:solidFill>
          <a:ln w="12700">
            <a:solidFill>
              <a:srgbClr val="C8A9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" y="1302709"/>
            <a:ext cx="3840480" cy="253351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434840" y="1325880"/>
            <a:ext cx="43891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2E38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Nomad</a:t>
            </a:r>
            <a:endParaRPr lang="en-US" sz="6400" dirty="0"/>
          </a:p>
        </p:txBody>
      </p:sp>
      <p:sp>
        <p:nvSpPr>
          <p:cNvPr id="8" name="Text 4"/>
          <p:cNvSpPr/>
          <p:nvPr/>
        </p:nvSpPr>
        <p:spPr>
          <a:xfrm>
            <a:off x="4434840" y="242316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4A6E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Bamboo Disposable Razor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4434840" y="3017520"/>
            <a:ext cx="4297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world's first fully biodegradable,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plastic-free disposable razor.</a:t>
            </a:r>
            <a:endParaRPr lang="en-US" sz="1250" dirty="0"/>
          </a:p>
        </p:txBody>
      </p:sp>
      <p:sp>
        <p:nvSpPr>
          <p:cNvPr id="10" name="Text 6"/>
          <p:cNvSpPr/>
          <p:nvPr/>
        </p:nvSpPr>
        <p:spPr>
          <a:xfrm>
            <a:off x="4434840" y="4773168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6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Brand &amp; Distribution Partners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4A6E4E"/>
          </a:solidFill>
          <a:ln w="12700">
            <a:solidFill>
              <a:srgbClr val="4A6E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109728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 With Plastic Razors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274320" y="1143000"/>
            <a:ext cx="2743200" cy="2926080"/>
          </a:xfrm>
          <a:prstGeom prst="rect">
            <a:avLst/>
          </a:prstGeom>
          <a:solidFill>
            <a:srgbClr val="F7F4EF"/>
          </a:solidFill>
          <a:ln w="12700">
            <a:solidFill>
              <a:srgbClr val="E8DFC8"/>
            </a:solidFill>
            <a:prstDash val="solid"/>
          </a:ln>
          <a:effectLst>
            <a:outerShdw blurRad="1270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594360" y="1234440"/>
            <a:ext cx="2103120" cy="54864"/>
          </a:xfrm>
          <a:prstGeom prst="rect">
            <a:avLst/>
          </a:prstGeom>
          <a:solidFill>
            <a:srgbClr val="4A6E4E"/>
          </a:solidFill>
          <a:ln w="12700">
            <a:solidFill>
              <a:srgbClr val="4A6E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365760" y="1298448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4A6E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2B+</a:t>
            </a:r>
            <a:endParaRPr lang="en-US" sz="5200" dirty="0"/>
          </a:p>
        </p:txBody>
      </p:sp>
      <p:sp>
        <p:nvSpPr>
          <p:cNvPr id="8" name="Text 5"/>
          <p:cNvSpPr/>
          <p:nvPr/>
        </p:nvSpPr>
        <p:spPr>
          <a:xfrm>
            <a:off x="365760" y="21762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A6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Plastic Razors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11480" y="2487168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discarded every year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US alone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65760" y="354787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r>
              <a:rPr lang="en-US" sz="850" i="1" dirty="0" u="sng">
                <a:solidFill>
                  <a:srgbClr val="6B7280"/>
                </a:solidFill>
                <a:hlinkClick xmlns:r="http://schemas.openxmlformats.org/officeDocument/2006/relationships" r:id="rId3"/>
                <a:latin typeface="Calibri" pitchFamily="34" charset="0"/>
                <a:ea typeface="Calibri" pitchFamily="34" charset="-122"/>
                <a:cs typeface="Calibri" pitchFamily="34" charset="-120"/>
              </a:rPr>
              <a:t>US EPA</a:t>
            </a:r>
            <a:endParaRPr lang="en-US" sz="850" dirty="0"/>
          </a:p>
        </p:txBody>
      </p:sp>
      <p:sp>
        <p:nvSpPr>
          <p:cNvPr id="11" name="Shape 8"/>
          <p:cNvSpPr/>
          <p:nvPr/>
        </p:nvSpPr>
        <p:spPr>
          <a:xfrm>
            <a:off x="3264408" y="1143000"/>
            <a:ext cx="2743200" cy="2926080"/>
          </a:xfrm>
          <a:prstGeom prst="rect">
            <a:avLst/>
          </a:prstGeom>
          <a:solidFill>
            <a:srgbClr val="F7F4EF"/>
          </a:solidFill>
          <a:ln w="12700">
            <a:solidFill>
              <a:srgbClr val="E8DFC8"/>
            </a:solidFill>
            <a:prstDash val="solid"/>
          </a:ln>
          <a:effectLst>
            <a:outerShdw blurRad="1270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584448" y="1234440"/>
            <a:ext cx="2103120" cy="54864"/>
          </a:xfrm>
          <a:prstGeom prst="rect">
            <a:avLst/>
          </a:prstGeom>
          <a:solidFill>
            <a:srgbClr val="C8A96A"/>
          </a:solidFill>
          <a:ln w="12700">
            <a:solidFill>
              <a:srgbClr val="C8A9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3355848" y="1298448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C8A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32%</a:t>
            </a:r>
            <a:endParaRPr lang="en-US" sz="5200" dirty="0"/>
          </a:p>
        </p:txBody>
      </p:sp>
      <p:sp>
        <p:nvSpPr>
          <p:cNvPr id="14" name="Text 11"/>
          <p:cNvSpPr/>
          <p:nvPr/>
        </p:nvSpPr>
        <p:spPr>
          <a:xfrm>
            <a:off x="3401568" y="2487168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all plastic waste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ends up in the ocean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3355848" y="354787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r>
              <a:rPr lang="en-US" sz="850" i="1" dirty="0" u="sng">
                <a:solidFill>
                  <a:srgbClr val="6B7280"/>
                </a:solidFill>
                <a:hlinkClick xmlns:r="http://schemas.openxmlformats.org/officeDocument/2006/relationships" r:id="rId3"/>
                <a:latin typeface="Calibri" pitchFamily="34" charset="0"/>
                <a:ea typeface="Calibri" pitchFamily="34" charset="-122"/>
                <a:cs typeface="Calibri" pitchFamily="34" charset="-120"/>
              </a:rPr>
              <a:t>US EPA</a:t>
            </a:r>
            <a:endParaRPr lang="en-US" sz="850" dirty="0"/>
          </a:p>
        </p:txBody>
      </p:sp>
      <p:sp>
        <p:nvSpPr>
          <p:cNvPr id="16" name="Shape 13"/>
          <p:cNvSpPr/>
          <p:nvPr/>
        </p:nvSpPr>
        <p:spPr>
          <a:xfrm>
            <a:off x="6245352" y="1143000"/>
            <a:ext cx="2743200" cy="2926080"/>
          </a:xfrm>
          <a:prstGeom prst="rect">
            <a:avLst/>
          </a:prstGeom>
          <a:solidFill>
            <a:srgbClr val="F7F4EF"/>
          </a:solidFill>
          <a:ln w="12700">
            <a:solidFill>
              <a:srgbClr val="E8DFC8"/>
            </a:solidFill>
            <a:prstDash val="solid"/>
          </a:ln>
          <a:effectLst>
            <a:outerShdw blurRad="1270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6565392" y="1234440"/>
            <a:ext cx="2103120" cy="54864"/>
          </a:xfrm>
          <a:prstGeom prst="rect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6336792" y="1298448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7A9E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127</a:t>
            </a:r>
            <a:endParaRPr lang="en-US" sz="5200" dirty="0"/>
          </a:p>
        </p:txBody>
      </p:sp>
      <p:sp>
        <p:nvSpPr>
          <p:cNvPr id="19" name="Text 16"/>
          <p:cNvSpPr/>
          <p:nvPr/>
        </p:nvSpPr>
        <p:spPr>
          <a:xfrm>
            <a:off x="6336792" y="21762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7A9E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Countries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6382512" y="2487168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enacted single-use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plastic regulations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6336792" y="354787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r>
              <a:rPr lang="en-US" sz="850" i="1" dirty="0" u="sng">
                <a:solidFill>
                  <a:srgbClr val="6B7280"/>
                </a:solidFill>
                <a:hlinkClick xmlns:r="http://schemas.openxmlformats.org/officeDocument/2006/relationships" r:id="rId4"/>
                <a:latin typeface="Calibri" pitchFamily="34" charset="0"/>
                <a:ea typeface="Calibri" pitchFamily="34" charset="-122"/>
                <a:cs typeface="Calibri" pitchFamily="34" charset="-120"/>
              </a:rPr>
              <a:t>UKHI / Wikipedia, 2024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274320" y="4206240"/>
            <a:ext cx="8595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Plastic razors are made from mixed materials — plastic, rubber and metal — making them virtually impossible to recycle. They persist in landfill and ocean environments for hundreds of years, breaking down into microplastics.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4A6E4E"/>
          </a:solidFill>
          <a:ln w="12700">
            <a:solidFill>
              <a:srgbClr val="4A6E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109728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Global Regulatory Wave Is Coming</a:t>
            </a:r>
            <a:endParaRPr lang="en-US" sz="2600" dirty="0"/>
          </a:p>
        </p:txBody>
      </p:sp>
      <p:sp>
        <p:nvSpPr>
          <p:cNvPr id="5" name="Text 2"/>
          <p:cNvSpPr/>
          <p:nvPr/>
        </p:nvSpPr>
        <p:spPr>
          <a:xfrm>
            <a:off x="320040" y="109728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Governments worldwide are restricting single-use and low-use plastic products. Brands relying on plastic disposables face growing regulatory risk — and a narrowing window to act.</a:t>
            </a:r>
            <a:endParaRPr lang="en-US" sz="1250" dirty="0"/>
          </a:p>
        </p:txBody>
      </p:sp>
      <p:sp>
        <p:nvSpPr>
          <p:cNvPr id="6" name="Shape 3"/>
          <p:cNvSpPr/>
          <p:nvPr/>
        </p:nvSpPr>
        <p:spPr>
          <a:xfrm>
            <a:off x="1325880" y="1737360"/>
            <a:ext cx="0" cy="2926080"/>
          </a:xfrm>
          <a:prstGeom prst="line">
            <a:avLst/>
          </a:prstGeom>
          <a:noFill/>
          <a:ln w="25400">
            <a:solidFill>
              <a:srgbClr val="D4E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1207008" y="1783080"/>
            <a:ext cx="237744" cy="237744"/>
          </a:xfrm>
          <a:prstGeom prst="ellipse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182880" y="1737360"/>
            <a:ext cx="960120" cy="329184"/>
          </a:xfrm>
          <a:prstGeom prst="rect">
            <a:avLst/>
          </a:prstGeom>
          <a:solidFill>
            <a:srgbClr val="D4E6D4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182880" y="1755648"/>
            <a:ext cx="960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4A6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1508760" y="1737360"/>
            <a:ext cx="7406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European Union  </a:t>
            </a: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Single-Use Plastics Directive bans a wide range of plastic products across all 27 member states. Updated in 2024 to add further items.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1207008" y="2496312"/>
            <a:ext cx="237744" cy="237744"/>
          </a:xfrm>
          <a:prstGeom prst="ellipse">
            <a:avLst/>
          </a:prstGeom>
          <a:solidFill>
            <a:srgbClr val="C8A96A"/>
          </a:solidFill>
          <a:ln w="12700">
            <a:solidFill>
              <a:srgbClr val="C8A9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182880" y="2450592"/>
            <a:ext cx="960120" cy="329184"/>
          </a:xfrm>
          <a:prstGeom prst="rect">
            <a:avLst/>
          </a:prstGeom>
          <a:solidFill>
            <a:srgbClr val="D4E6D4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182880" y="2468880"/>
            <a:ext cx="960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4A6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1508760" y="2450592"/>
            <a:ext cx="7406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 </a:t>
            </a: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Nationwide ban on single-use plastics enacted July 2022; government closed over 1,200 plastic factories during enforcement.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1207008" y="3209544"/>
            <a:ext cx="237744" cy="237744"/>
          </a:xfrm>
          <a:prstGeom prst="ellipse">
            <a:avLst/>
          </a:prstGeom>
          <a:solidFill>
            <a:srgbClr val="4A6E4E"/>
          </a:solidFill>
          <a:ln w="12700">
            <a:solidFill>
              <a:srgbClr val="4A6E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182880" y="3163824"/>
            <a:ext cx="960120" cy="329184"/>
          </a:xfrm>
          <a:prstGeom prst="rect">
            <a:avLst/>
          </a:prstGeom>
          <a:solidFill>
            <a:srgbClr val="D4E6D4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182880" y="3182112"/>
            <a:ext cx="960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4A6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1508760" y="3163824"/>
            <a:ext cx="7406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Canada — G7 First  </a:t>
            </a: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G7 nation to fully ban single-use plastics — bags, cutlery, stir sticks and food containers. Canadians discard 3 million tonnes of plastic annually, less than 10% recycled.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1207008" y="3922776"/>
            <a:ext cx="237744" cy="237744"/>
          </a:xfrm>
          <a:prstGeom prst="ellipse">
            <a:avLst/>
          </a:prstGeom>
          <a:solidFill>
            <a:srgbClr val="C8A96A"/>
          </a:solidFill>
          <a:ln w="12700">
            <a:solidFill>
              <a:srgbClr val="C8A9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182880" y="3877056"/>
            <a:ext cx="960120" cy="329184"/>
          </a:xfrm>
          <a:prstGeom prst="rect">
            <a:avLst/>
          </a:prstGeom>
          <a:solidFill>
            <a:srgbClr val="D4E6D4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182880" y="3895344"/>
            <a:ext cx="960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4A6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2025–27</a:t>
            </a:r>
            <a:endParaRPr lang="en-US" sz="1050" dirty="0"/>
          </a:p>
        </p:txBody>
      </p:sp>
      <p:sp>
        <p:nvSpPr>
          <p:cNvPr id="22" name="Text 19"/>
          <p:cNvSpPr/>
          <p:nvPr/>
        </p:nvSpPr>
        <p:spPr>
          <a:xfrm>
            <a:off x="1508760" y="3877056"/>
            <a:ext cx="7406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Trajectory  </a:t>
            </a: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projects 90+ countries will have single-use plastic bans by 2027. An Ipsos/WWF poll across 32 countries found 85% of consumers support a global ban.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274320" y="484632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</a:t>
            </a:r>
            <a:r>
              <a:rPr lang="en-US" sz="850" i="1" dirty="0" u="sng">
                <a:solidFill>
                  <a:srgbClr val="6B7280"/>
                </a:solidFill>
                <a:hlinkClick xmlns:r="http://schemas.openxmlformats.org/officeDocument/2006/relationships" r:id="rId3"/>
                <a:latin typeface="Calibri" pitchFamily="34" charset="0"/>
                <a:ea typeface="Calibri" pitchFamily="34" charset="-122"/>
                <a:cs typeface="Calibri" pitchFamily="34" charset="-120"/>
              </a:rPr>
              <a:t>EU Directive 2019/904</a:t>
            </a:r>
            <a:r>
              <a:rPr lang="en-US" sz="8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 </a:t>
            </a:r>
            <a:r>
              <a:rPr lang="en-US" sz="850" i="1" dirty="0" u="sng">
                <a:solidFill>
                  <a:srgbClr val="6B7280"/>
                </a:solidFill>
                <a:hlinkClick xmlns:r="http://schemas.openxmlformats.org/officeDocument/2006/relationships" r:id="rId4"/>
                <a:latin typeface="Calibri" pitchFamily="34" charset="0"/>
                <a:ea typeface="Calibri" pitchFamily="34" charset="-122"/>
                <a:cs typeface="Calibri" pitchFamily="34" charset="-120"/>
              </a:rPr>
              <a:t>UKHI Global Plastic Regulations 2025</a:t>
            </a:r>
            <a:r>
              <a:rPr lang="en-US" sz="8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 </a:t>
            </a:r>
            <a:r>
              <a:rPr lang="en-US" sz="850" i="1" dirty="0" u="sng">
                <a:solidFill>
                  <a:srgbClr val="6B7280"/>
                </a:solidFill>
                <a:hlinkClick xmlns:r="http://schemas.openxmlformats.org/officeDocument/2006/relationships" r:id="rId5"/>
                <a:latin typeface="Calibri" pitchFamily="34" charset="0"/>
                <a:ea typeface="Calibri" pitchFamily="34" charset="-122"/>
                <a:cs typeface="Calibri" pitchFamily="34" charset="-120"/>
              </a:rPr>
              <a:t>WWF/Ipsos April 2024</a:t>
            </a:r>
            <a:r>
              <a:rPr lang="en-US" sz="8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 </a:t>
            </a:r>
            <a:r>
              <a:rPr lang="en-US" sz="850" i="1" dirty="0" u="sng">
                <a:solidFill>
                  <a:srgbClr val="6B7280"/>
                </a:solidFill>
                <a:hlinkClick xmlns:r="http://schemas.openxmlformats.org/officeDocument/2006/relationships" r:id="rId6"/>
                <a:latin typeface="Calibri" pitchFamily="34" charset="0"/>
                <a:ea typeface="Calibri" pitchFamily="34" charset="-122"/>
                <a:cs typeface="Calibri" pitchFamily="34" charset="-120"/>
              </a:rPr>
              <a:t>sydlerelectro.co.in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4A6E4E"/>
          </a:solidFill>
          <a:ln w="12700">
            <a:solidFill>
              <a:srgbClr val="4A6E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109728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Introducing the Nomad Bamboo Razor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182880" y="1143000"/>
            <a:ext cx="3931920" cy="3749040"/>
          </a:xfrm>
          <a:prstGeom prst="rect">
            <a:avLst/>
          </a:prstGeom>
          <a:solidFill>
            <a:srgbClr val="F0E8D4"/>
          </a:solidFill>
          <a:ln w="12700">
            <a:solidFill>
              <a:srgbClr val="E8DFC8"/>
            </a:solidFill>
            <a:prstDash val="solid"/>
          </a:ln>
          <a:effectLst>
            <a:outerShdw blurRad="1016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2056399"/>
            <a:ext cx="3657600" cy="1922242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4343400" y="1143000"/>
            <a:ext cx="45720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762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4"/>
          <p:cNvSpPr/>
          <p:nvPr/>
        </p:nvSpPr>
        <p:spPr>
          <a:xfrm>
            <a:off x="4343400" y="1143000"/>
            <a:ext cx="54864" cy="804672"/>
          </a:xfrm>
          <a:prstGeom prst="rect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4434840" y="1216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🌿</a:t>
            </a:r>
            <a:endParaRPr lang="en-US" sz="2000" dirty="0"/>
          </a:p>
        </p:txBody>
      </p:sp>
      <p:sp>
        <p:nvSpPr>
          <p:cNvPr id="10" name="Text 6"/>
          <p:cNvSpPr/>
          <p:nvPr/>
        </p:nvSpPr>
        <p:spPr>
          <a:xfrm>
            <a:off x="4965192" y="119786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Biodegradable</a:t>
            </a:r>
            <a:endParaRPr lang="en-US" sz="1250" dirty="0"/>
          </a:p>
        </p:txBody>
      </p:sp>
      <p:sp>
        <p:nvSpPr>
          <p:cNvPr id="11" name="Text 7"/>
          <p:cNvSpPr/>
          <p:nvPr/>
        </p:nvSpPr>
        <p:spPr>
          <a:xfrm>
            <a:off x="4965192" y="1490472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breaks down in landfill or ocean — no microplastics, no persistent waste left behind.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4343400" y="2029968"/>
            <a:ext cx="45720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762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9"/>
          <p:cNvSpPr/>
          <p:nvPr/>
        </p:nvSpPr>
        <p:spPr>
          <a:xfrm>
            <a:off x="4343400" y="2029968"/>
            <a:ext cx="54864" cy="804672"/>
          </a:xfrm>
          <a:prstGeom prst="rect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4434840" y="2103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🎋</a:t>
            </a:r>
            <a:endParaRPr lang="en-US" sz="2000" dirty="0"/>
          </a:p>
        </p:txBody>
      </p:sp>
      <p:sp>
        <p:nvSpPr>
          <p:cNvPr id="15" name="Text 11"/>
          <p:cNvSpPr/>
          <p:nvPr/>
        </p:nvSpPr>
        <p:spPr>
          <a:xfrm>
            <a:off x="4965192" y="208483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Specially Pressed Bamboo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4965192" y="2377440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Engineered bamboo handle with structural strength matching or exceeding traditional plastic.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4343400" y="2916936"/>
            <a:ext cx="45720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762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4343400" y="2916936"/>
            <a:ext cx="54864" cy="804672"/>
          </a:xfrm>
          <a:prstGeom prst="rect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4434840" y="299008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✦</a:t>
            </a:r>
            <a:endParaRPr lang="en-US" sz="2000" dirty="0"/>
          </a:p>
        </p:txBody>
      </p:sp>
      <p:sp>
        <p:nvSpPr>
          <p:cNvPr id="20" name="Text 16"/>
          <p:cNvSpPr/>
          <p:nvPr/>
        </p:nvSpPr>
        <p:spPr>
          <a:xfrm>
            <a:off x="4965192" y="29718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Stainless Steel Blade</a:t>
            </a:r>
            <a:endParaRPr lang="en-US" sz="1250" dirty="0"/>
          </a:p>
        </p:txBody>
      </p:sp>
      <p:sp>
        <p:nvSpPr>
          <p:cNvPr id="21" name="Text 17"/>
          <p:cNvSpPr/>
          <p:nvPr/>
        </p:nvSpPr>
        <p:spPr>
          <a:xfrm>
            <a:off x="4965192" y="3264408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shave quality — no compromise on performance for your end consumer.</a:t>
            </a:r>
            <a:endParaRPr lang="en-US" sz="1100" dirty="0"/>
          </a:p>
        </p:txBody>
      </p:sp>
      <p:sp>
        <p:nvSpPr>
          <p:cNvPr id="22" name="Shape 18"/>
          <p:cNvSpPr/>
          <p:nvPr/>
        </p:nvSpPr>
        <p:spPr>
          <a:xfrm>
            <a:off x="4343400" y="3803904"/>
            <a:ext cx="45720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762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4343400" y="3803904"/>
            <a:ext cx="54864" cy="804672"/>
          </a:xfrm>
          <a:prstGeom prst="rect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4434840" y="387705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📦</a:t>
            </a:r>
            <a:endParaRPr lang="en-US" sz="2000" dirty="0"/>
          </a:p>
        </p:txBody>
      </p:sp>
      <p:sp>
        <p:nvSpPr>
          <p:cNvPr id="25" name="Text 21"/>
          <p:cNvSpPr/>
          <p:nvPr/>
        </p:nvSpPr>
        <p:spPr>
          <a:xfrm>
            <a:off x="4965192" y="385876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~500,000 Units / 20ft Container</a:t>
            </a:r>
            <a:endParaRPr lang="en-US" sz="1250" dirty="0"/>
          </a:p>
        </p:txBody>
      </p:sp>
      <p:sp>
        <p:nvSpPr>
          <p:cNvPr id="26" name="Text 22"/>
          <p:cNvSpPr/>
          <p:nvPr/>
        </p:nvSpPr>
        <p:spPr>
          <a:xfrm>
            <a:off x="4965192" y="4151376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Bulk-packed for freight efficiency — competitive landed cost at volume.</a:t>
            </a:r>
            <a:endParaRPr lang="en-US" sz="1100" dirty="0"/>
          </a:p>
        </p:txBody>
      </p:sp>
      <p:sp>
        <p:nvSpPr>
          <p:cNvPr id="27" name="Text 23"/>
          <p:cNvSpPr/>
          <p:nvPr/>
        </p:nvSpPr>
        <p:spPr>
          <a:xfrm>
            <a:off x="228600" y="4917618"/>
            <a:ext cx="8686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4A6E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World's first fully plastic-free, biodegradable disposable razor.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4A6E4E"/>
          </a:solidFill>
          <a:ln w="12700">
            <a:solidFill>
              <a:srgbClr val="4A6E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109728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 It Yours — Brand Customisation</a:t>
            </a:r>
            <a:endParaRPr lang="en-US" sz="2600" dirty="0"/>
          </a:p>
        </p:txBody>
      </p:sp>
      <p:sp>
        <p:nvSpPr>
          <p:cNvPr id="5" name="Text 2"/>
          <p:cNvSpPr/>
          <p:nvPr/>
        </p:nvSpPr>
        <p:spPr>
          <a:xfrm>
            <a:off x="320040" y="107899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Nomad is designed to carry your brand. Two complementary customisation options let you create a fully branded, shelf-ready product — with zero plastic at any point in the chain.</a:t>
            </a:r>
            <a:endParaRPr lang="en-US" sz="1250" dirty="0"/>
          </a:p>
        </p:txBody>
      </p:sp>
      <p:sp>
        <p:nvSpPr>
          <p:cNvPr id="6" name="Shape 3"/>
          <p:cNvSpPr/>
          <p:nvPr/>
        </p:nvSpPr>
        <p:spPr>
          <a:xfrm>
            <a:off x="274320" y="1691640"/>
            <a:ext cx="4069080" cy="3154680"/>
          </a:xfrm>
          <a:prstGeom prst="rect">
            <a:avLst/>
          </a:prstGeom>
          <a:solidFill>
            <a:srgbClr val="F0E8D4"/>
          </a:solidFill>
          <a:ln w="12700">
            <a:solidFill>
              <a:srgbClr val="E8DFC8"/>
            </a:solidFill>
            <a:prstDash val="solid"/>
          </a:ln>
          <a:effectLst>
            <a:outerShdw blurRad="1016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274320" y="1691640"/>
            <a:ext cx="4069080" cy="45720"/>
          </a:xfrm>
          <a:prstGeom prst="rect">
            <a:avLst/>
          </a:prstGeom>
          <a:solidFill>
            <a:srgbClr val="C8A96A"/>
          </a:solidFill>
          <a:ln w="12700">
            <a:solidFill>
              <a:srgbClr val="C8A9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274320" y="1755648"/>
            <a:ext cx="4069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C8A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✦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457200" y="2331720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E38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Laser-Etched Branding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1005840" y="2761488"/>
            <a:ext cx="2788920" cy="0"/>
          </a:xfrm>
          <a:prstGeom prst="line">
            <a:avLst/>
          </a:prstGeom>
          <a:noFill/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75488" y="2926080"/>
            <a:ext cx="91440" cy="91440"/>
          </a:xfrm>
          <a:prstGeom prst="ellipse">
            <a:avLst/>
          </a:prstGeom>
          <a:solidFill>
            <a:srgbClr val="C8A96A"/>
          </a:solidFill>
          <a:ln w="12700">
            <a:solidFill>
              <a:srgbClr val="C8A9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621792" y="283464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name, logo or artwork etched directly into the bamboo handle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75488" y="3310128"/>
            <a:ext cx="91440" cy="91440"/>
          </a:xfrm>
          <a:prstGeom prst="ellipse">
            <a:avLst/>
          </a:prstGeom>
          <a:solidFill>
            <a:srgbClr val="C8A96A"/>
          </a:solidFill>
          <a:ln w="12700">
            <a:solidFill>
              <a:srgbClr val="C8A9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621792" y="3218688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Permanent, chemical-free process — no inks, no plastics, no coatings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75488" y="3694176"/>
            <a:ext cx="91440" cy="91440"/>
          </a:xfrm>
          <a:prstGeom prst="ellipse">
            <a:avLst/>
          </a:prstGeom>
          <a:solidFill>
            <a:srgbClr val="C8A96A"/>
          </a:solidFill>
          <a:ln w="12700">
            <a:solidFill>
              <a:srgbClr val="C8A9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621792" y="3602736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Precise, premium finish that reinforces eco credentials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75488" y="4078224"/>
            <a:ext cx="91440" cy="91440"/>
          </a:xfrm>
          <a:prstGeom prst="ellipse">
            <a:avLst/>
          </a:prstGeom>
          <a:solidFill>
            <a:srgbClr val="C8A96A"/>
          </a:solidFill>
          <a:ln w="12700">
            <a:solidFill>
              <a:srgbClr val="C8A9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621792" y="3986784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Suitable for wordmarks, logos and simple graphic elements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4800600" y="1691640"/>
            <a:ext cx="4069080" cy="3154680"/>
          </a:xfrm>
          <a:prstGeom prst="rect">
            <a:avLst/>
          </a:prstGeom>
          <a:solidFill>
            <a:srgbClr val="D4E6D4"/>
          </a:solidFill>
          <a:ln w="12700">
            <a:solidFill>
              <a:srgbClr val="C8D8C8"/>
            </a:solidFill>
            <a:prstDash val="solid"/>
          </a:ln>
          <a:effectLst>
            <a:outerShdw blurRad="1016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4800600" y="1691640"/>
            <a:ext cx="4069080" cy="45720"/>
          </a:xfrm>
          <a:prstGeom prst="rect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4800600" y="1755648"/>
            <a:ext cx="4069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🌿</a:t>
            </a:r>
            <a:endParaRPr lang="en-US" sz="3200" dirty="0"/>
          </a:p>
        </p:txBody>
      </p:sp>
      <p:sp>
        <p:nvSpPr>
          <p:cNvPr id="22" name="Text 19"/>
          <p:cNvSpPr/>
          <p:nvPr/>
        </p:nvSpPr>
        <p:spPr>
          <a:xfrm>
            <a:off x="4983480" y="2331720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E38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 Paper Pouch Packaging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5532120" y="2761488"/>
            <a:ext cx="2788920" cy="0"/>
          </a:xfrm>
          <a:prstGeom prst="line">
            <a:avLst/>
          </a:prstGeom>
          <a:noFill/>
          <a:ln w="12700">
            <a:solidFill>
              <a:srgbClr val="C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5001768" y="2926080"/>
            <a:ext cx="91440" cy="91440"/>
          </a:xfrm>
          <a:prstGeom prst="ellipse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5148072" y="283464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packaging is a kraft paper pouch — fully compostable, plastic-free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5001768" y="3310128"/>
            <a:ext cx="91440" cy="91440"/>
          </a:xfrm>
          <a:prstGeom prst="ellipse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5148072" y="3218688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print available: brand colours, logo, product name and regulatory text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5001768" y="3694176"/>
            <a:ext cx="91440" cy="91440"/>
          </a:xfrm>
          <a:prstGeom prst="ellipse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5148072" y="3602736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Printed with eco-friendly water-based inks on recycled or FSC-certified stock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5001768" y="4078224"/>
            <a:ext cx="91440" cy="91440"/>
          </a:xfrm>
          <a:prstGeom prst="ellipse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5148072" y="3986784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for retail shelf, hospitality amenity kits or e-commerce fulfilment</a:t>
            </a:r>
            <a:endParaRPr lang="en-US" sz="1100" dirty="0"/>
          </a:p>
        </p:txBody>
      </p:sp>
      <p:sp>
        <p:nvSpPr>
          <p:cNvPr id="32" name="Text 29"/>
          <p:cNvSpPr/>
          <p:nvPr/>
        </p:nvSpPr>
        <p:spPr>
          <a:xfrm>
            <a:off x="274320" y="4919472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4A6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options available independently or together. MOQs and artwork specs available on request.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663440" cy="5143500"/>
          </a:xfrm>
          <a:prstGeom prst="rect">
            <a:avLst/>
          </a:prstGeom>
          <a:solidFill>
            <a:srgbClr val="D4E6D4"/>
          </a:solidFill>
          <a:ln w="12700">
            <a:solidFill>
              <a:srgbClr val="D4E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626864" y="365760"/>
            <a:ext cx="36576" cy="4389120"/>
          </a:xfrm>
          <a:prstGeom prst="rect">
            <a:avLst/>
          </a:prstGeom>
          <a:solidFill>
            <a:srgbClr val="C8A96A"/>
          </a:solidFill>
          <a:ln w="12700">
            <a:solidFill>
              <a:srgbClr val="C8A9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72921"/>
            <a:ext cx="4206240" cy="2774797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4892040" y="82296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4A6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4846320" y="1097280"/>
            <a:ext cx="411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2E38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 First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2E38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Market.</a:t>
            </a:r>
            <a:endParaRPr lang="en-US" sz="3800" dirty="0"/>
          </a:p>
        </p:txBody>
      </p:sp>
      <p:sp>
        <p:nvSpPr>
          <p:cNvPr id="8" name="Shape 4"/>
          <p:cNvSpPr/>
          <p:nvPr/>
        </p:nvSpPr>
        <p:spPr>
          <a:xfrm>
            <a:off x="4846320" y="2578608"/>
            <a:ext cx="128016" cy="128016"/>
          </a:xfrm>
          <a:prstGeom prst="ellipse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5047488" y="2487168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First-to-market advantage as plastic disposables face global legislation</a:t>
            </a:r>
            <a:endParaRPr lang="en-US" sz="1150" dirty="0"/>
          </a:p>
        </p:txBody>
      </p:sp>
      <p:sp>
        <p:nvSpPr>
          <p:cNvPr id="10" name="Shape 6"/>
          <p:cNvSpPr/>
          <p:nvPr/>
        </p:nvSpPr>
        <p:spPr>
          <a:xfrm>
            <a:off x="4846320" y="2999232"/>
            <a:ext cx="128016" cy="128016"/>
          </a:xfrm>
          <a:prstGeom prst="ellipse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5047488" y="2907792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Drop-in replacement for existing plastic SKUs — no consumer behaviour change</a:t>
            </a:r>
            <a:endParaRPr lang="en-US" sz="1150" dirty="0"/>
          </a:p>
        </p:txBody>
      </p:sp>
      <p:sp>
        <p:nvSpPr>
          <p:cNvPr id="12" name="Shape 8"/>
          <p:cNvSpPr/>
          <p:nvPr/>
        </p:nvSpPr>
        <p:spPr>
          <a:xfrm>
            <a:off x="4846320" y="3419856"/>
            <a:ext cx="128016" cy="128016"/>
          </a:xfrm>
          <a:prstGeom prst="ellipse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5047488" y="3328416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compliance built in — future-proof your personal care range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4846320" y="3840480"/>
            <a:ext cx="128016" cy="128016"/>
          </a:xfrm>
          <a:prstGeom prst="ellipse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5047488" y="3749040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 on request — significant breaks for large-volume orders</a:t>
            </a:r>
            <a:endParaRPr lang="en-US" sz="1150" dirty="0"/>
          </a:p>
        </p:txBody>
      </p:sp>
      <p:sp>
        <p:nvSpPr>
          <p:cNvPr id="16" name="Shape 12"/>
          <p:cNvSpPr/>
          <p:nvPr/>
        </p:nvSpPr>
        <p:spPr>
          <a:xfrm>
            <a:off x="4846320" y="4261104"/>
            <a:ext cx="128016" cy="128016"/>
          </a:xfrm>
          <a:prstGeom prst="ellipse">
            <a:avLst/>
          </a:prstGeom>
          <a:solidFill>
            <a:srgbClr val="7A9E7E"/>
          </a:solidFill>
          <a:ln w="12700">
            <a:solidFill>
              <a:srgbClr val="7A9E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5047488" y="4169664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label &amp; white-label supply available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4846320" y="4617720"/>
            <a:ext cx="4069080" cy="411480"/>
          </a:xfrm>
          <a:prstGeom prst="rect">
            <a:avLst/>
          </a:prstGeom>
          <a:solidFill>
            <a:srgbClr val="4A6E4E"/>
          </a:solidFill>
          <a:ln w="12700">
            <a:solidFill>
              <a:srgbClr val="4A6E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4846320" y="4626864"/>
            <a:ext cx="40690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[Insert your contact details to request pricing &amp; samples]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4A6E4E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8321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Naturally Hygienic by Material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11480" y="1078992"/>
            <a:ext cx="832104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eliminating plastic waste, the Nomad's solid bamboo handle offers a hygiene advantage that conventional plastic, rubber and metal razors cannot. Peer-reviewed studies show natural bamboo material carries compounds that inhibit bacterial growth — a meaningful benefit for healthcare, hospitality and high-traffic washroom settings.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993392"/>
            <a:ext cx="2670048" cy="2212848"/>
          </a:xfrm>
          <a:prstGeom prst="rect">
            <a:avLst/>
          </a:prstGeom>
          <a:solidFill>
            <a:srgbClr val="F7F4EF"/>
          </a:solidFill>
          <a:ln w="12700">
            <a:solidFill>
              <a:srgbClr val="E8DFC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67512" y="2194560"/>
            <a:ext cx="914400" cy="54864"/>
          </a:xfrm>
          <a:prstGeom prst="rect">
            <a:avLst/>
          </a:prstGeom>
          <a:solidFill>
            <a:srgbClr val="4A6E4E"/>
          </a:solidFill>
          <a:ln/>
        </p:spPr>
      </p:sp>
      <p:sp>
        <p:nvSpPr>
          <p:cNvPr id="7" name="Text 5"/>
          <p:cNvSpPr/>
          <p:nvPr/>
        </p:nvSpPr>
        <p:spPr>
          <a:xfrm>
            <a:off x="576072" y="2359152"/>
            <a:ext cx="2340864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4A6E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Up to</a:t>
            </a:r>
            <a:pPr algn="l" indent="0" marL="0">
              <a:lnSpc>
                <a:spcPct val="90000"/>
              </a:lnSpc>
              <a:buNone/>
            </a:pPr>
            <a:endParaRPr lang="en-US" sz="1600" dirty="0"/>
          </a:p>
          <a:p>
            <a:pPr algn="l" indent="0" marL="0">
              <a:lnSpc>
                <a:spcPct val="90000"/>
              </a:lnSpc>
              <a:buNone/>
            </a:pPr>
            <a:r>
              <a:rPr lang="en-US" sz="4000" b="1" dirty="0">
                <a:solidFill>
                  <a:srgbClr val="4A6E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95%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67512" y="3346704"/>
            <a:ext cx="22128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Bacterial Reduction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67512" y="3657600"/>
            <a:ext cx="221284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bamboo material reduced bacteria by 8–95% across tested species in laboratory study.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36976" y="1993392"/>
            <a:ext cx="2670048" cy="2212848"/>
          </a:xfrm>
          <a:prstGeom prst="rect">
            <a:avLst/>
          </a:prstGeom>
          <a:solidFill>
            <a:srgbClr val="F7F4EF"/>
          </a:solidFill>
          <a:ln w="12700">
            <a:solidFill>
              <a:srgbClr val="E8DFC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493008" y="2194560"/>
            <a:ext cx="914400" cy="54864"/>
          </a:xfrm>
          <a:prstGeom prst="rect">
            <a:avLst/>
          </a:prstGeom>
          <a:solidFill>
            <a:srgbClr val="C8A96A"/>
          </a:solidFill>
          <a:ln/>
        </p:spPr>
      </p:sp>
      <p:sp>
        <p:nvSpPr>
          <p:cNvPr id="12" name="Text 10"/>
          <p:cNvSpPr/>
          <p:nvPr/>
        </p:nvSpPr>
        <p:spPr>
          <a:xfrm>
            <a:off x="3401568" y="2359152"/>
            <a:ext cx="2340864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C8A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E. coli</a:t>
            </a:r>
            <a:endParaRPr lang="en-US" sz="2300" dirty="0"/>
          </a:p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C8A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 S. aureus</a:t>
            </a:r>
            <a:endParaRPr lang="en-US" sz="2300" dirty="0"/>
          </a:p>
        </p:txBody>
      </p:sp>
      <p:sp>
        <p:nvSpPr>
          <p:cNvPr id="13" name="Text 11"/>
          <p:cNvSpPr/>
          <p:nvPr/>
        </p:nvSpPr>
        <p:spPr>
          <a:xfrm>
            <a:off x="3493008" y="3346704"/>
            <a:ext cx="22128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Inhibited In Testing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3493008" y="3657600"/>
            <a:ext cx="221284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Solid bamboo powder showed effective antibacterial action against both bacteria in peer-reviewed tests.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062472" y="1993392"/>
            <a:ext cx="2670048" cy="2212848"/>
          </a:xfrm>
          <a:prstGeom prst="rect">
            <a:avLst/>
          </a:prstGeom>
          <a:solidFill>
            <a:srgbClr val="F7F4EF"/>
          </a:solidFill>
          <a:ln w="12700">
            <a:solidFill>
              <a:srgbClr val="E8DFC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318504" y="2194560"/>
            <a:ext cx="914400" cy="54864"/>
          </a:xfrm>
          <a:prstGeom prst="rect">
            <a:avLst/>
          </a:prstGeom>
          <a:solidFill>
            <a:srgbClr val="7A9E7E"/>
          </a:solidFill>
          <a:ln/>
        </p:spPr>
      </p:sp>
      <p:sp>
        <p:nvSpPr>
          <p:cNvPr id="17" name="Text 15"/>
          <p:cNvSpPr/>
          <p:nvPr/>
        </p:nvSpPr>
        <p:spPr>
          <a:xfrm>
            <a:off x="6227064" y="2359152"/>
            <a:ext cx="2340864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0" b="1" dirty="0">
                <a:solidFill>
                  <a:srgbClr val="7A9E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Lignin</a:t>
            </a:r>
            <a:endParaRPr lang="en-US" sz="4000" dirty="0"/>
          </a:p>
        </p:txBody>
      </p:sp>
      <p:sp>
        <p:nvSpPr>
          <p:cNvPr id="18" name="Text 16"/>
          <p:cNvSpPr/>
          <p:nvPr/>
        </p:nvSpPr>
        <p:spPr>
          <a:xfrm>
            <a:off x="6318504" y="3346704"/>
            <a:ext cx="22128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2E3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Mechanism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6318504" y="3657600"/>
            <a:ext cx="221284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Phenolic and lignin compounds occurring naturally in bamboo — no added chemicals or coatings.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11480" y="4297680"/>
            <a:ext cx="83210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complementary material benefit — not a substitute for clinical disinfection. The stainless steel blade delivers the shave; the bamboo handle simply starts cleaner than plastic.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11480" y="4709160"/>
            <a:ext cx="8321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Ramful et al., Antibiotics (2022)</a:t>
            </a:r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  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Afrin et al., BJSTR (2020)</a:t>
            </a:r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 Claims refer to natural bamboo material; processing can alter properties (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 FTC</a:t>
            </a:r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).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589</Words>
  <Application>Microsoft Office PowerPoint</Application>
  <PresentationFormat>On-screen Show (16:9)</PresentationFormat>
  <Paragraphs>76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Nomad Bamboo Disposable Razor</dc:title>
  <dc:subject>PptxGenJS Presentation</dc:subject>
  <dc:creator>PptxGenJS</dc:creator>
  <cp:lastModifiedBy>Will Phillips</cp:lastModifiedBy>
  <cp:revision>3</cp:revision>
  <dcterms:created xsi:type="dcterms:W3CDTF">2026-05-03T23:00:04Z</dcterms:created>
  <dcterms:modified xsi:type="dcterms:W3CDTF">2026-05-06T05:57:55Z</dcterms:modified>
</cp:coreProperties>
</file>